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39" d="100"/>
          <a:sy n="39" d="100"/>
        </p:scale>
        <p:origin x="7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7679" y="746449"/>
            <a:ext cx="8791575" cy="1177310"/>
          </a:xfrm>
        </p:spPr>
        <p:txBody>
          <a:bodyPr/>
          <a:lstStyle/>
          <a:p>
            <a:pPr algn="ctr"/>
            <a:r>
              <a:rPr lang="en-US" dirty="0" smtClean="0"/>
              <a:t>ELECTRICITY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77850" y="6386804"/>
            <a:ext cx="2177302" cy="471196"/>
          </a:xfrm>
        </p:spPr>
        <p:txBody>
          <a:bodyPr>
            <a:normAutofit/>
          </a:bodyPr>
          <a:lstStyle/>
          <a:p>
            <a:r>
              <a:rPr lang="en-US" sz="1400" dirty="0" smtClean="0"/>
              <a:t>By: Mr. Steininger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96" y="1923759"/>
            <a:ext cx="2679739" cy="357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43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Induction of Charge</a:t>
            </a:r>
          </a:p>
          <a:p>
            <a:r>
              <a:rPr lang="en-US" dirty="0" smtClean="0"/>
              <a:t>In conductors electrons move freely</a:t>
            </a:r>
          </a:p>
          <a:p>
            <a:pPr lvl="1"/>
            <a:r>
              <a:rPr lang="en-US" dirty="0" smtClean="0"/>
              <a:t>You can alter their distribution by bringing a charge near the conductor</a:t>
            </a:r>
          </a:p>
          <a:p>
            <a:pPr lvl="1"/>
            <a:r>
              <a:rPr lang="en-US" dirty="0" smtClean="0"/>
              <a:t>Like charges repel</a:t>
            </a:r>
          </a:p>
          <a:p>
            <a:pPr lvl="1"/>
            <a:r>
              <a:rPr lang="en-US" dirty="0" smtClean="0"/>
              <a:t>Opposite charges attract</a:t>
            </a:r>
          </a:p>
          <a:p>
            <a:pPr lvl="1"/>
            <a:r>
              <a:rPr lang="en-US" dirty="0" smtClean="0"/>
              <a:t>A charge difference is produced</a:t>
            </a:r>
          </a:p>
          <a:p>
            <a:r>
              <a:rPr lang="en-US" dirty="0" smtClean="0"/>
              <a:t>This phenomenon is called </a:t>
            </a:r>
            <a:r>
              <a:rPr lang="en-US" b="1" i="1" dirty="0"/>
              <a:t>I</a:t>
            </a:r>
            <a:r>
              <a:rPr lang="en-US" b="1" i="1" dirty="0" smtClean="0"/>
              <a:t>nduction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37" y="1238901"/>
            <a:ext cx="3361839" cy="188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0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give an object a net charge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49487"/>
            <a:ext cx="7961024" cy="354171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Friction</a:t>
            </a:r>
          </a:p>
          <a:p>
            <a:pPr lvl="1"/>
            <a:r>
              <a:rPr lang="en-US" dirty="0" smtClean="0"/>
              <a:t>Transfers electrons from one object to another, creating an excess charge</a:t>
            </a:r>
          </a:p>
          <a:p>
            <a:r>
              <a:rPr lang="en-US" dirty="0" smtClean="0"/>
              <a:t>Examples of charging in everyday life</a:t>
            </a:r>
          </a:p>
          <a:p>
            <a:pPr lvl="1"/>
            <a:r>
              <a:rPr lang="en-US" dirty="0" smtClean="0"/>
              <a:t>Static Cling</a:t>
            </a:r>
          </a:p>
          <a:p>
            <a:pPr lvl="1"/>
            <a:r>
              <a:rPr lang="en-US" dirty="0" smtClean="0"/>
              <a:t>Walking across carpeted floor</a:t>
            </a:r>
          </a:p>
          <a:p>
            <a:pPr lvl="1"/>
            <a:r>
              <a:rPr lang="en-US" dirty="0" smtClean="0"/>
              <a:t>Rubber on the road</a:t>
            </a:r>
          </a:p>
          <a:p>
            <a:r>
              <a:rPr lang="en-US" dirty="0" smtClean="0"/>
              <a:t>More examples of charging</a:t>
            </a:r>
          </a:p>
          <a:p>
            <a:pPr lvl="1"/>
            <a:r>
              <a:rPr lang="en-US" dirty="0" smtClean="0"/>
              <a:t>Rub plastic or rubber rod with fur: - charge</a:t>
            </a:r>
          </a:p>
          <a:p>
            <a:pPr lvl="1"/>
            <a:r>
              <a:rPr lang="en-US" dirty="0" smtClean="0"/>
              <a:t>Rub glass rod with silk: + charge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101" y="4960361"/>
            <a:ext cx="4086098" cy="16616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345" y="1833997"/>
            <a:ext cx="2149854" cy="297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2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types of Charges: </a:t>
            </a:r>
          </a:p>
          <a:p>
            <a:pPr lvl="1"/>
            <a:r>
              <a:rPr lang="en-US" dirty="0" smtClean="0"/>
              <a:t>( + ) Positive</a:t>
            </a:r>
          </a:p>
          <a:p>
            <a:pPr lvl="1"/>
            <a:r>
              <a:rPr lang="en-US" dirty="0" smtClean="0"/>
              <a:t>( - ) Negative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Like charges repel</a:t>
            </a:r>
          </a:p>
          <a:p>
            <a:r>
              <a:rPr lang="en-US" dirty="0" smtClean="0"/>
              <a:t>Opposite charges attract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259" y="2228705"/>
            <a:ext cx="4009247" cy="293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6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097088"/>
            <a:ext cx="9905999" cy="3541714"/>
          </a:xfrm>
        </p:spPr>
        <p:txBody>
          <a:bodyPr/>
          <a:lstStyle/>
          <a:p>
            <a:r>
              <a:rPr lang="en-US" dirty="0" smtClean="0"/>
              <a:t>Charge is Conserved</a:t>
            </a:r>
          </a:p>
          <a:p>
            <a:pPr lvl="1"/>
            <a:r>
              <a:rPr lang="en-US" dirty="0" smtClean="0"/>
              <a:t>Net charge cannot be created of destroyed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360" y="2097088"/>
            <a:ext cx="2741645" cy="342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0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010813"/>
            <a:ext cx="9905999" cy="3541714"/>
          </a:xfrm>
        </p:spPr>
        <p:txBody>
          <a:bodyPr/>
          <a:lstStyle/>
          <a:p>
            <a:r>
              <a:rPr lang="en-US" dirty="0" smtClean="0"/>
              <a:t>Atomic Structure:</a:t>
            </a:r>
          </a:p>
          <a:p>
            <a:pPr lvl="1"/>
            <a:r>
              <a:rPr lang="en-US" dirty="0" smtClean="0"/>
              <a:t>Nucleus of positively charged protons</a:t>
            </a:r>
          </a:p>
          <a:p>
            <a:pPr lvl="1"/>
            <a:r>
              <a:rPr lang="en-US" dirty="0" smtClean="0"/>
              <a:t>(Neutrons: Uncharged particles)</a:t>
            </a:r>
          </a:p>
          <a:p>
            <a:pPr lvl="1"/>
            <a:r>
              <a:rPr lang="en-US" dirty="0" smtClean="0"/>
              <a:t>Negative electron “cloud”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293" y="3968282"/>
            <a:ext cx="2920353" cy="25705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293" y="3135086"/>
            <a:ext cx="4134118" cy="34037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293" y="1445066"/>
            <a:ext cx="4134118" cy="1407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852" y="3968282"/>
            <a:ext cx="1329492" cy="13294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847" y="5263705"/>
            <a:ext cx="1273564" cy="12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02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Charge is Quantized </a:t>
            </a:r>
            <a:endParaRPr lang="en-US" dirty="0" smtClean="0"/>
          </a:p>
          <a:p>
            <a:pPr lvl="1"/>
            <a:r>
              <a:rPr lang="en-US" dirty="0" smtClean="0"/>
              <a:t>Quantization is in units of electron charge</a:t>
            </a:r>
          </a:p>
          <a:p>
            <a:pPr lvl="1"/>
            <a:r>
              <a:rPr lang="en-US" dirty="0" smtClean="0"/>
              <a:t>e = +1.6 x 10</a:t>
            </a:r>
            <a:r>
              <a:rPr lang="en-US" baseline="30000" dirty="0" smtClean="0"/>
              <a:t>-19</a:t>
            </a:r>
            <a:r>
              <a:rPr lang="en-US" dirty="0" smtClean="0"/>
              <a:t> Coulombs ( C )</a:t>
            </a:r>
          </a:p>
          <a:p>
            <a:pPr lvl="1"/>
            <a:r>
              <a:rPr lang="en-US" dirty="0" smtClean="0"/>
              <a:t>An electron (e</a:t>
            </a:r>
            <a:r>
              <a:rPr lang="en-US" baseline="30000" dirty="0" smtClean="0"/>
              <a:t>-</a:t>
            </a:r>
            <a:r>
              <a:rPr lang="en-US" dirty="0" smtClean="0"/>
              <a:t>) has a charge of -1e</a:t>
            </a:r>
            <a:endParaRPr lang="en-US" dirty="0"/>
          </a:p>
          <a:p>
            <a:r>
              <a:rPr lang="en-US" dirty="0"/>
              <a:t>Only integer multiples of e have ever been observed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29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 IN SOLIDS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49487"/>
            <a:ext cx="6845592" cy="3541714"/>
          </a:xfrm>
        </p:spPr>
        <p:txBody>
          <a:bodyPr/>
          <a:lstStyle/>
          <a:p>
            <a:r>
              <a:rPr lang="en-US" dirty="0" smtClean="0"/>
              <a:t>Solids most often have nuclei (protons &amp; neutrons) arranged in a fixed, periodic pattern (aka Lattice).</a:t>
            </a:r>
          </a:p>
          <a:p>
            <a:r>
              <a:rPr lang="en-US" dirty="0" smtClean="0"/>
              <a:t>Electrons in this arrangement state may be bound to the lattice site, or free to move around in the solid.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101" y="2249487"/>
            <a:ext cx="2843310" cy="284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 in solids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097088"/>
            <a:ext cx="9905999" cy="354171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All electrons bound           </a:t>
            </a:r>
          </a:p>
          <a:p>
            <a:r>
              <a:rPr lang="en-US" dirty="0" smtClean="0"/>
              <a:t>Some </a:t>
            </a:r>
            <a:r>
              <a:rPr lang="en-US" dirty="0" smtClean="0"/>
              <a:t>free electrons          </a:t>
            </a:r>
            <a:r>
              <a:rPr lang="en-US" dirty="0" smtClean="0"/>
              <a:t> </a:t>
            </a:r>
          </a:p>
          <a:p>
            <a:r>
              <a:rPr lang="en-US" dirty="0" smtClean="0"/>
              <a:t>(</a:t>
            </a:r>
            <a:r>
              <a:rPr lang="en-US" dirty="0" smtClean="0"/>
              <a:t>Semiconductors           </a:t>
            </a:r>
            <a:endParaRPr lang="en-US" dirty="0" smtClean="0"/>
          </a:p>
          <a:p>
            <a:r>
              <a:rPr lang="en-US" dirty="0" smtClean="0"/>
              <a:t>Most physical objects are nearly electrically neutral (no net charge, object have equal numbers of protons and electrons)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4559560" y="2760768"/>
            <a:ext cx="653143" cy="31724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4568892" y="3368935"/>
            <a:ext cx="653143" cy="31724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150051" y="3895701"/>
            <a:ext cx="653143" cy="31724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35137" y="2688555"/>
            <a:ext cx="2594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insulator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535136" y="3319030"/>
            <a:ext cx="2594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conductor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118060" y="3813900"/>
            <a:ext cx="5387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 can control the conductivity.)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174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charge in solids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0036" y="1704109"/>
            <a:ext cx="9717375" cy="477981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Insulators: wood , glass, rubber, </a:t>
            </a:r>
            <a:r>
              <a:rPr lang="en-US" dirty="0" err="1" smtClean="0"/>
              <a:t>teflon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Conductors: metals, electrolytes, superconductors, plasmas, and some nonmetallic conductors (graphite, certain polymers)</a:t>
            </a:r>
          </a:p>
          <a:p>
            <a:r>
              <a:rPr lang="en-US" dirty="0" smtClean="0"/>
              <a:t>Semiconductors: </a:t>
            </a:r>
          </a:p>
          <a:p>
            <a:pPr lvl="1"/>
            <a:r>
              <a:rPr lang="en-US" dirty="0" smtClean="0"/>
              <a:t>certain pure elements in Group XIV of the periodic table. (i.e. silicon and germanium)</a:t>
            </a:r>
          </a:p>
          <a:p>
            <a:pPr lvl="1"/>
            <a:r>
              <a:rPr lang="en-US" dirty="0" smtClean="0"/>
              <a:t> binary compounds (Group III and V, gallium arsenide), Group II and VI, Group IV and VI, and between different group IV elements (silicon carbide)</a:t>
            </a:r>
          </a:p>
          <a:p>
            <a:pPr lvl="1"/>
            <a:r>
              <a:rPr lang="en-US" dirty="0" smtClean="0"/>
              <a:t>Ternary Compounds, Oxides and Alloys</a:t>
            </a:r>
          </a:p>
          <a:p>
            <a:pPr lvl="1"/>
            <a:r>
              <a:rPr lang="en-US" dirty="0" smtClean="0"/>
              <a:t>Organic compounds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48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540432"/>
            <a:ext cx="9905999" cy="2987532"/>
          </a:xfrm>
        </p:spPr>
        <p:txBody>
          <a:bodyPr>
            <a:normAutofit/>
          </a:bodyPr>
          <a:lstStyle/>
          <a:p>
            <a:r>
              <a:rPr lang="en-US" dirty="0" smtClean="0"/>
              <a:t>Electrical insulation</a:t>
            </a:r>
          </a:p>
          <a:p>
            <a:pPr lvl="1"/>
            <a:r>
              <a:rPr lang="en-US" dirty="0" smtClean="0"/>
              <a:t>Absence of electrical </a:t>
            </a:r>
            <a:r>
              <a:rPr lang="en-US" dirty="0" smtClean="0"/>
              <a:t>conduction</a:t>
            </a:r>
          </a:p>
          <a:p>
            <a:r>
              <a:rPr lang="en-US" dirty="0" smtClean="0"/>
              <a:t>Electronic Band Theory : a charge flows if states are available into which electrons can be excited. If states are unavailable charge does not flow.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3016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188</TotalTime>
  <Words>418</Words>
  <Application>Microsoft Office PowerPoint</Application>
  <PresentationFormat>Widescreen</PresentationFormat>
  <Paragraphs>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Tw Cen MT</vt:lpstr>
      <vt:lpstr>Circuit</vt:lpstr>
      <vt:lpstr>ELECTRICITY</vt:lpstr>
      <vt:lpstr>Electric Charge:</vt:lpstr>
      <vt:lpstr>Electric Charge:</vt:lpstr>
      <vt:lpstr>Electric Charge:</vt:lpstr>
      <vt:lpstr>Electric Charge:</vt:lpstr>
      <vt:lpstr>ELECTRIC CHARGE IN SOLIDS</vt:lpstr>
      <vt:lpstr>Electric charge in solids</vt:lpstr>
      <vt:lpstr>Electric charge in solids</vt:lpstr>
      <vt:lpstr>Insulators</vt:lpstr>
      <vt:lpstr>conductors</vt:lpstr>
      <vt:lpstr>How to give an object a net charge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</dc:title>
  <dc:creator>AJ Steininger</dc:creator>
  <cp:lastModifiedBy>AJ Steininger</cp:lastModifiedBy>
  <cp:revision>21</cp:revision>
  <dcterms:created xsi:type="dcterms:W3CDTF">2015-02-04T23:37:03Z</dcterms:created>
  <dcterms:modified xsi:type="dcterms:W3CDTF">2015-02-05T02:49:09Z</dcterms:modified>
</cp:coreProperties>
</file>